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4.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notesSlides/notesSlide5.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Authors.xml" ContentType="application/vnd.openxmlformats-officedocument.presentationml.commentAuthors+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11"/>
  </p:notesMasterIdLst>
  <p:sldIdLst>
    <p:sldId id="256" r:id="rId2"/>
    <p:sldId id="258" r:id="rId3"/>
    <p:sldId id="262" r:id="rId4"/>
    <p:sldId id="270" r:id="rId5"/>
    <p:sldId id="264" r:id="rId6"/>
    <p:sldId id="265" r:id="rId7"/>
    <p:sldId id="266" r:id="rId8"/>
    <p:sldId id="269" r:id="rId9"/>
    <p:sldId id="268" r:id="rId10"/>
  </p:sldIdLst>
  <p:sldSz cx="9144000" cy="6858000" type="screen4x3"/>
  <p:notesSz cx="6794500" cy="9906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6447" autoAdjust="0"/>
  </p:normalViewPr>
  <p:slideViewPr>
    <p:cSldViewPr>
      <p:cViewPr>
        <p:scale>
          <a:sx n="100" d="100"/>
          <a:sy n="100" d="100"/>
        </p:scale>
        <p:origin x="48" y="468"/>
      </p:cViewPr>
      <p:guideLst>
        <p:guide orient="horz" pos="2160"/>
        <p:guide pos="2880"/>
      </p:guideLst>
    </p:cSldViewPr>
  </p:slideViewPr>
  <p:outlineViewPr>
    <p:cViewPr>
      <p:scale>
        <a:sx n="33" d="100"/>
        <a:sy n="33" d="100"/>
      </p:scale>
      <p:origin x="204"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4428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GB"/>
          </a:p>
        </p:txBody>
      </p:sp>
      <p:sp>
        <p:nvSpPr>
          <p:cNvPr id="23555" name="Rectangle 3"/>
          <p:cNvSpPr>
            <a:spLocks noGrp="1" noChangeArrowheads="1"/>
          </p:cNvSpPr>
          <p:nvPr>
            <p:ph type="dt" idx="1"/>
          </p:nvPr>
        </p:nvSpPr>
        <p:spPr bwMode="auto">
          <a:xfrm>
            <a:off x="3848645" y="0"/>
            <a:ext cx="294428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0D5B151B-E665-4F7B-B34A-071AE2948FD6}" type="datetimeFigureOut">
              <a:rPr lang="en-GB"/>
              <a:pPr>
                <a:defRPr/>
              </a:pPr>
              <a:t>04/09/2012</a:t>
            </a:fld>
            <a:endParaRPr lang="en-GB"/>
          </a:p>
        </p:txBody>
      </p:sp>
      <p:sp>
        <p:nvSpPr>
          <p:cNvPr id="13316" name="Rectangle 4"/>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679450" y="4705350"/>
            <a:ext cx="5435600" cy="4457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3558" name="Rectangle 6"/>
          <p:cNvSpPr>
            <a:spLocks noGrp="1" noChangeArrowheads="1"/>
          </p:cNvSpPr>
          <p:nvPr>
            <p:ph type="ftr" sz="quarter" idx="4"/>
          </p:nvPr>
        </p:nvSpPr>
        <p:spPr bwMode="auto">
          <a:xfrm>
            <a:off x="0" y="9408981"/>
            <a:ext cx="294428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GB"/>
          </a:p>
        </p:txBody>
      </p:sp>
      <p:sp>
        <p:nvSpPr>
          <p:cNvPr id="23559" name="Rectangle 7"/>
          <p:cNvSpPr>
            <a:spLocks noGrp="1" noChangeArrowheads="1"/>
          </p:cNvSpPr>
          <p:nvPr>
            <p:ph type="sldNum" sz="quarter" idx="5"/>
          </p:nvPr>
        </p:nvSpPr>
        <p:spPr bwMode="auto">
          <a:xfrm>
            <a:off x="3848645" y="9408981"/>
            <a:ext cx="294428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BC0952D6-7472-455E-9A0A-9A977336363E}" type="slidenum">
              <a:rPr lang="en-GB"/>
              <a:pPr>
                <a:defRPr/>
              </a:pPr>
              <a:t>‹Nº›</a:t>
            </a:fld>
            <a:endParaRPr lang="en-GB"/>
          </a:p>
        </p:txBody>
      </p:sp>
    </p:spTree>
    <p:extLst>
      <p:ext uri="{BB962C8B-B14F-4D97-AF65-F5344CB8AC3E}">
        <p14:creationId xmlns:p14="http://schemas.microsoft.com/office/powerpoint/2010/main" val="38059322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jpeg"/><Relationship Id="rId7"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jpeg"/><Relationship Id="rId7"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Image 88" descr="Logo_EPEX"/>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276650" y="284161"/>
            <a:ext cx="1500188"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 1" descr="APX Endex logo_NEW"/>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04838" y="269874"/>
            <a:ext cx="121443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 2" descr="Belpex"/>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776463" y="269874"/>
            <a:ext cx="1143000" cy="34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Object 2"/>
          <p:cNvGraphicFramePr>
            <a:graphicFrameLocks noChangeAspect="1"/>
          </p:cNvGraphicFramePr>
          <p:nvPr userDrawn="1">
            <p:extLst>
              <p:ext uri="{D42A27DB-BD31-4B8C-83A1-F6EECF244321}">
                <p14:modId xmlns:p14="http://schemas.microsoft.com/office/powerpoint/2010/main" val="3327744431"/>
              </p:ext>
            </p:extLst>
          </p:nvPr>
        </p:nvGraphicFramePr>
        <p:xfrm>
          <a:off x="7524328" y="164304"/>
          <a:ext cx="1438275" cy="527050"/>
        </p:xfrm>
        <a:graphic>
          <a:graphicData uri="http://schemas.openxmlformats.org/presentationml/2006/ole">
            <mc:AlternateContent xmlns:mc="http://schemas.openxmlformats.org/markup-compatibility/2006">
              <mc:Choice xmlns:v="urn:schemas-microsoft-com:vml" Requires="v">
                <p:oleObj spid="_x0000_s1072" name="Image" r:id="rId6" imgW="1438537" imgH="527037" progId="">
                  <p:embed/>
                </p:oleObj>
              </mc:Choice>
              <mc:Fallback>
                <p:oleObj name="Image" r:id="rId6" imgW="1438537" imgH="527037" progId="">
                  <p:embed/>
                  <p:pic>
                    <p:nvPicPr>
                      <p:cNvPr id="0" name="Picture 2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24328" y="164304"/>
                        <a:ext cx="1438275"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3" name="Image 1" descr="image001"/>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5062588" y="164304"/>
            <a:ext cx="857250" cy="62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2"/>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6288516" y="234551"/>
            <a:ext cx="1019788" cy="486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EADDA9C-6251-44B5-BA21-4B3904F51D1F}" type="datetimeFigureOut">
              <a:rPr lang="en-US"/>
              <a:pPr>
                <a:defRPr/>
              </a:pPr>
              <a:t>9/4/2012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F649D5A-4178-49F9-8F5E-867D8ABBE406}" type="slidenum">
              <a:rPr lang="en-GB"/>
              <a:pPr>
                <a:defRPr/>
              </a:pPr>
              <a:t>‹Nº›</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0CF7991-38AE-4E21-ADC9-B61E3084A891}" type="datetimeFigureOut">
              <a:rPr lang="en-US"/>
              <a:pPr>
                <a:defRPr/>
              </a:pPr>
              <a:t>9/4/2012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3E0186D-86E8-493A-BEB2-AC0F35326511}" type="slidenum">
              <a:rPr lang="en-GB"/>
              <a:pPr>
                <a:defRPr/>
              </a:pPr>
              <a:t>‹Nº›</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extBox 13"/>
          <p:cNvSpPr txBox="1"/>
          <p:nvPr userDrawn="1"/>
        </p:nvSpPr>
        <p:spPr>
          <a:xfrm>
            <a:off x="-71438" y="6396038"/>
            <a:ext cx="714376" cy="822325"/>
          </a:xfrm>
          <a:prstGeom prst="rect">
            <a:avLst/>
          </a:prstGeom>
          <a:noFill/>
        </p:spPr>
        <p:txBody>
          <a:bodyPr>
            <a:spAutoFit/>
          </a:bodyPr>
          <a:lstStyle/>
          <a:p>
            <a:pPr algn="r" fontAlgn="auto">
              <a:spcBef>
                <a:spcPts val="0"/>
              </a:spcBef>
              <a:spcAft>
                <a:spcPts val="0"/>
              </a:spcAft>
              <a:defRPr/>
            </a:pPr>
            <a:fld id="{2459B465-554C-4418-B989-48B1B870C204}" type="slidenum">
              <a:rPr lang="en-GB" sz="2400" b="1" i="1">
                <a:solidFill>
                  <a:srgbClr val="FFC000"/>
                </a:solidFill>
                <a:effectLst>
                  <a:outerShdw blurRad="38100" dist="38100" dir="2700000" algn="tl">
                    <a:srgbClr val="000000">
                      <a:alpha val="43137"/>
                    </a:srgbClr>
                  </a:outerShdw>
                </a:effectLst>
                <a:latin typeface="+mn-lt"/>
              </a:rPr>
              <a:pPr algn="r" fontAlgn="auto">
                <a:spcBef>
                  <a:spcPts val="0"/>
                </a:spcBef>
                <a:spcAft>
                  <a:spcPts val="0"/>
                </a:spcAft>
                <a:defRPr/>
              </a:pPr>
              <a:t>‹Nº›</a:t>
            </a:fld>
            <a:endParaRPr lang="en-GB" sz="2400" b="1" i="1" dirty="0">
              <a:solidFill>
                <a:srgbClr val="FFC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1285860"/>
            <a:ext cx="8229600" cy="484030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Footer Placeholder 4"/>
          <p:cNvSpPr>
            <a:spLocks noGrp="1"/>
          </p:cNvSpPr>
          <p:nvPr>
            <p:ph type="ftr" sz="quarter" idx="11"/>
          </p:nvPr>
        </p:nvSpPr>
        <p:spPr/>
        <p:txBody>
          <a:bodyPr/>
          <a:lstStyle>
            <a:lvl1pPr>
              <a:defRPr/>
            </a:lvl1pPr>
          </a:lstStyle>
          <a:p>
            <a:pPr>
              <a:defRPr/>
            </a:pPr>
            <a:r>
              <a:rPr lang="en-GB" dirty="0" smtClean="0"/>
              <a:t>ASEAG, June 13 2012</a:t>
            </a: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9EFAB84F-190F-4550-B2D8-39485087DC85}" type="slidenum">
              <a:rPr lang="en-GB"/>
              <a:pPr>
                <a:defRPr/>
              </a:pPr>
              <a:t>‹Nº›</a:t>
            </a:fld>
            <a:endParaRPr lang="en-GB"/>
          </a:p>
        </p:txBody>
      </p:sp>
      <p:pic>
        <p:nvPicPr>
          <p:cNvPr id="10" name="Image 88" descr="Logo_EPEX"/>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276650" y="284161"/>
            <a:ext cx="1500188"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 1" descr="APX Endex logo_NEW"/>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04838" y="269874"/>
            <a:ext cx="121443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 2" descr="Belpex"/>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776463" y="269874"/>
            <a:ext cx="1143000" cy="34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3" name="Object 2"/>
          <p:cNvGraphicFramePr>
            <a:graphicFrameLocks noChangeAspect="1"/>
          </p:cNvGraphicFramePr>
          <p:nvPr userDrawn="1">
            <p:extLst>
              <p:ext uri="{D42A27DB-BD31-4B8C-83A1-F6EECF244321}">
                <p14:modId xmlns:p14="http://schemas.microsoft.com/office/powerpoint/2010/main" val="699870921"/>
              </p:ext>
            </p:extLst>
          </p:nvPr>
        </p:nvGraphicFramePr>
        <p:xfrm>
          <a:off x="7524328" y="164304"/>
          <a:ext cx="1438275" cy="527050"/>
        </p:xfrm>
        <a:graphic>
          <a:graphicData uri="http://schemas.openxmlformats.org/presentationml/2006/ole">
            <mc:AlternateContent xmlns:mc="http://schemas.openxmlformats.org/markup-compatibility/2006">
              <mc:Choice xmlns:v="urn:schemas-microsoft-com:vml" Requires="v">
                <p:oleObj spid="_x0000_s2096" name="Image" r:id="rId6" imgW="1438537" imgH="527037" progId="">
                  <p:embed/>
                </p:oleObj>
              </mc:Choice>
              <mc:Fallback>
                <p:oleObj name="Image" r:id="rId6" imgW="1438537" imgH="527037" progId="">
                  <p:embed/>
                  <p:pic>
                    <p:nvPicPr>
                      <p:cNvPr id="0" name="Picture 2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24328" y="164304"/>
                        <a:ext cx="1438275"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4" name="Image 1" descr="image001"/>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5062588" y="164304"/>
            <a:ext cx="857250" cy="62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6288516" y="234551"/>
            <a:ext cx="1019788" cy="486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8210CD4-E3D0-4786-9062-0BA0A1AA52B7}" type="datetimeFigureOut">
              <a:rPr lang="en-US"/>
              <a:pPr>
                <a:defRPr/>
              </a:pPr>
              <a:t>9/4/2012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D98F772-B42F-4C0C-8C60-E1CCC603F598}" type="slidenum">
              <a:rPr lang="en-GB"/>
              <a:pPr>
                <a:defRPr/>
              </a:pPr>
              <a:t>‹Nº›</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BBCC3922-52EA-4EA1-8E37-3719B5283774}" type="datetimeFigureOut">
              <a:rPr lang="en-US"/>
              <a:pPr>
                <a:defRPr/>
              </a:pPr>
              <a:t>9/4/2012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E5B0806-3F11-4F0E-8076-FCE365FEE1D8}" type="slidenum">
              <a:rPr lang="en-GB"/>
              <a:pPr>
                <a:defRPr/>
              </a:pPr>
              <a:t>‹Nº›</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7D582D0A-323C-43D8-95B2-EB7B5C9E3B51}" type="datetimeFigureOut">
              <a:rPr lang="en-US"/>
              <a:pPr>
                <a:defRPr/>
              </a:pPr>
              <a:t>9/4/2012</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5E370FD7-6BF7-4C13-B040-F22D438A4CBC}" type="slidenum">
              <a:rPr lang="en-GB"/>
              <a:pPr>
                <a:defRPr/>
              </a:pPr>
              <a:t>‹Nº›</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9E06927C-2189-4355-8F83-1979F0E3781E}" type="datetimeFigureOut">
              <a:rPr lang="en-US"/>
              <a:pPr>
                <a:defRPr/>
              </a:pPr>
              <a:t>9/4/2012</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B8EB67B6-25F5-4492-A4A7-054D1DECF3FA}" type="slidenum">
              <a:rPr lang="en-GB"/>
              <a:pPr>
                <a:defRPr/>
              </a:pPr>
              <a:t>‹Nº›</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26340D-E941-45E6-AA67-77B420C3D3F8}" type="datetimeFigureOut">
              <a:rPr lang="en-US"/>
              <a:pPr>
                <a:defRPr/>
              </a:pPr>
              <a:t>9/4/2012</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693757B3-7E74-4973-AE7E-BDFA2CCD21C7}" type="slidenum">
              <a:rPr lang="en-GB"/>
              <a:pPr>
                <a:defRPr/>
              </a:pPr>
              <a:t>‹Nº›</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D1D890E-C0B4-4595-86A5-983F3BD20D54}" type="datetimeFigureOut">
              <a:rPr lang="en-US"/>
              <a:pPr>
                <a:defRPr/>
              </a:pPr>
              <a:t>9/4/2012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48DC2F2-CF7B-4D1B-95CB-F1D69101CC03}" type="slidenum">
              <a:rPr lang="en-GB"/>
              <a:pPr>
                <a:defRPr/>
              </a:pPr>
              <a:t>‹Nº›</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E2AC486-C0E6-42D4-BACB-8ABE15CABC2A}" type="datetimeFigureOut">
              <a:rPr lang="en-US"/>
              <a:pPr>
                <a:defRPr/>
              </a:pPr>
              <a:t>9/4/2012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56FB6BF-3ACE-4AF7-915F-F40F5881FE6F}" type="slidenum">
              <a:rPr lang="en-GB"/>
              <a:pPr>
                <a:defRPr/>
              </a:pPr>
              <a:t>‹Nº›</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F4B9D70-9C59-48FC-9BFB-1FD1C69CEED2}" type="datetimeFigureOut">
              <a:rPr lang="en-US"/>
              <a:pPr>
                <a:defRPr/>
              </a:pPr>
              <a:t>9/4/2012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4198E5D-DF0E-4510-8F56-A04B04DDAC4F}" type="slidenum">
              <a:rPr lang="en-GB"/>
              <a:pPr>
                <a:defRPr/>
              </a:pPr>
              <a:t>‹Nº›</a:t>
            </a:fld>
            <a:endParaRPr lang="en-GB"/>
          </a:p>
        </p:txBody>
      </p:sp>
      <p:sp>
        <p:nvSpPr>
          <p:cNvPr id="12" name="Rectangle 11"/>
          <p:cNvSpPr/>
          <p:nvPr userDrawn="1"/>
        </p:nvSpPr>
        <p:spPr>
          <a:xfrm>
            <a:off x="0" y="0"/>
            <a:ext cx="9144000" cy="1428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0" name="Rectangle 19"/>
          <p:cNvSpPr/>
          <p:nvPr userDrawn="1"/>
        </p:nvSpPr>
        <p:spPr>
          <a:xfrm>
            <a:off x="504825" y="71438"/>
            <a:ext cx="8639175" cy="714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3" name="Rectangle 22"/>
          <p:cNvSpPr/>
          <p:nvPr userDrawn="1"/>
        </p:nvSpPr>
        <p:spPr>
          <a:xfrm>
            <a:off x="0" y="6786563"/>
            <a:ext cx="9144000" cy="10795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4" name="Isosceles Triangle 23"/>
          <p:cNvSpPr/>
          <p:nvPr userDrawn="1"/>
        </p:nvSpPr>
        <p:spPr>
          <a:xfrm rot="5400000">
            <a:off x="-89693" y="6515893"/>
            <a:ext cx="431800" cy="252413"/>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5" name="Rectangle 24"/>
          <p:cNvSpPr/>
          <p:nvPr userDrawn="1"/>
        </p:nvSpPr>
        <p:spPr>
          <a:xfrm>
            <a:off x="500063" y="6786563"/>
            <a:ext cx="8640762" cy="36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3" r:id="rId3"/>
    <p:sldLayoutId id="2147483682" r:id="rId4"/>
    <p:sldLayoutId id="2147483681" r:id="rId5"/>
    <p:sldLayoutId id="2147483680" r:id="rId6"/>
    <p:sldLayoutId id="2147483679" r:id="rId7"/>
    <p:sldLayoutId id="2147483678" r:id="rId8"/>
    <p:sldLayoutId id="2147483677" r:id="rId9"/>
    <p:sldLayoutId id="2147483676" r:id="rId10"/>
    <p:sldLayoutId id="214748367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idx="4294967295"/>
          </p:nvPr>
        </p:nvSpPr>
        <p:spPr>
          <a:xfrm>
            <a:off x="1403648" y="2996952"/>
            <a:ext cx="6551613" cy="1512888"/>
          </a:xfrm>
        </p:spPr>
        <p:txBody>
          <a:bodyPr/>
          <a:lstStyle/>
          <a:p>
            <a:pPr eaLnBrk="1" hangingPunct="1"/>
            <a:r>
              <a:rPr lang="en-GB" dirty="0" smtClean="0"/>
              <a:t>PCR Status report</a:t>
            </a:r>
          </a:p>
        </p:txBody>
      </p:sp>
      <p:sp>
        <p:nvSpPr>
          <p:cNvPr id="14338" name="Subtitle 2"/>
          <p:cNvSpPr>
            <a:spLocks noGrp="1"/>
          </p:cNvSpPr>
          <p:nvPr>
            <p:ph type="subTitle" idx="4294967295"/>
          </p:nvPr>
        </p:nvSpPr>
        <p:spPr>
          <a:xfrm>
            <a:off x="539552" y="5589240"/>
            <a:ext cx="4536504" cy="672827"/>
          </a:xfrm>
        </p:spPr>
        <p:txBody>
          <a:bodyPr/>
          <a:lstStyle/>
          <a:p>
            <a:pPr marL="0" indent="0" eaLnBrk="1" hangingPunct="1">
              <a:buNone/>
            </a:pPr>
            <a:r>
              <a:rPr lang="en-GB" sz="2000" b="1" dirty="0" smtClean="0">
                <a:solidFill>
                  <a:schemeClr val="tx2">
                    <a:lumMod val="60000"/>
                    <a:lumOff val="40000"/>
                  </a:schemeClr>
                </a:solidFill>
              </a:rPr>
              <a:t>AESAG, September 5 2012</a:t>
            </a:r>
          </a:p>
        </p:txBody>
      </p:sp>
      <p:sp>
        <p:nvSpPr>
          <p:cNvPr id="2" name="1 CuadroTexto"/>
          <p:cNvSpPr txBox="1"/>
          <p:nvPr/>
        </p:nvSpPr>
        <p:spPr>
          <a:xfrm>
            <a:off x="497682" y="1531025"/>
            <a:ext cx="2232248" cy="369332"/>
          </a:xfrm>
          <a:prstGeom prst="rect">
            <a:avLst/>
          </a:prstGeom>
          <a:noFill/>
        </p:spPr>
        <p:txBody>
          <a:bodyPr wrap="square" rtlCol="0">
            <a:spAutoFit/>
          </a:bodyPr>
          <a:lstStyle/>
          <a:p>
            <a:r>
              <a:rPr lang="en-US" dirty="0" smtClean="0"/>
              <a:t>Supported</a:t>
            </a:r>
            <a:r>
              <a:rPr lang="es-ES" dirty="0" smtClean="0"/>
              <a:t> </a:t>
            </a:r>
            <a:r>
              <a:rPr lang="es-ES" dirty="0" err="1" smtClean="0"/>
              <a:t>by</a:t>
            </a:r>
            <a:r>
              <a:rPr lang="es-ES" dirty="0" smtClean="0"/>
              <a:t>: </a:t>
            </a:r>
            <a:endParaRPr lang="es-ES" dirty="0"/>
          </a:p>
        </p:txBody>
      </p:sp>
      <p:pic>
        <p:nvPicPr>
          <p:cNvPr id="6" name="Picture 3" descr="C:\Users\EuroPEX\Documents\EuroPEX\Templates\Logos\Logo Triographics\Logo-Europex-CMJN.gif"/>
          <p:cNvPicPr>
            <a:picLocks noChangeAspect="1" noChangeArrowheads="1"/>
          </p:cNvPicPr>
          <p:nvPr/>
        </p:nvPicPr>
        <p:blipFill>
          <a:blip r:embed="rId3" cstate="print"/>
          <a:srcRect/>
          <a:stretch>
            <a:fillRect/>
          </a:stretch>
        </p:blipFill>
        <p:spPr bwMode="auto">
          <a:xfrm>
            <a:off x="611560" y="2060848"/>
            <a:ext cx="1788790" cy="4913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txBox="1">
            <a:spLocks noChangeArrowheads="1"/>
          </p:cNvSpPr>
          <p:nvPr/>
        </p:nvSpPr>
        <p:spPr bwMode="auto">
          <a:xfrm>
            <a:off x="446088" y="836613"/>
            <a:ext cx="8447087" cy="5327650"/>
          </a:xfrm>
          <a:prstGeom prst="rect">
            <a:avLst/>
          </a:prstGeom>
          <a:noFill/>
          <a:ln w="9525">
            <a:noFill/>
            <a:miter lim="800000"/>
            <a:headEnd/>
            <a:tailEnd/>
          </a:ln>
        </p:spPr>
        <p:txBody>
          <a:bodyPr/>
          <a:lstStyle/>
          <a:p>
            <a:pPr marL="342900" lvl="1" indent="-342900">
              <a:spcBef>
                <a:spcPts val="600"/>
              </a:spcBef>
              <a:spcAft>
                <a:spcPts val="600"/>
              </a:spcAft>
              <a:buFont typeface="Arial" charset="0"/>
              <a:buChar char="•"/>
            </a:pPr>
            <a:endParaRPr lang="en-US" sz="1400" dirty="0">
              <a:latin typeface="Calibri" pitchFamily="34" charset="0"/>
            </a:endParaRPr>
          </a:p>
        </p:txBody>
      </p:sp>
      <p:sp>
        <p:nvSpPr>
          <p:cNvPr id="3" name="2 CuadroTexto"/>
          <p:cNvSpPr txBox="1"/>
          <p:nvPr/>
        </p:nvSpPr>
        <p:spPr>
          <a:xfrm>
            <a:off x="446088" y="948690"/>
            <a:ext cx="8302376" cy="5909310"/>
          </a:xfrm>
          <a:prstGeom prst="rect">
            <a:avLst/>
          </a:prstGeom>
          <a:noFill/>
        </p:spPr>
        <p:txBody>
          <a:bodyPr wrap="square" rtlCol="0">
            <a:spAutoFit/>
          </a:bodyPr>
          <a:lstStyle/>
          <a:p>
            <a:pPr algn="just"/>
            <a:r>
              <a:rPr lang="en-US" b="1" dirty="0"/>
              <a:t>PCR agreements </a:t>
            </a:r>
            <a:r>
              <a:rPr lang="en-US" b="1" dirty="0" smtClean="0"/>
              <a:t>status</a:t>
            </a:r>
            <a:endParaRPr lang="en-US" dirty="0"/>
          </a:p>
          <a:p>
            <a:pPr algn="just"/>
            <a:endParaRPr lang="es-ES" dirty="0"/>
          </a:p>
          <a:p>
            <a:pPr marL="285750" lvl="0" indent="-285750" algn="just">
              <a:spcAft>
                <a:spcPts val="1200"/>
              </a:spcAft>
              <a:buFont typeface="Arial" pitchFamily="34" charset="0"/>
              <a:buChar char="•"/>
            </a:pPr>
            <a:r>
              <a:rPr lang="en-US" dirty="0" smtClean="0"/>
              <a:t>Signed by </a:t>
            </a:r>
            <a:r>
              <a:rPr lang="en-US" dirty="0"/>
              <a:t>six PCR </a:t>
            </a:r>
            <a:r>
              <a:rPr lang="en-US" dirty="0" smtClean="0"/>
              <a:t>PXs</a:t>
            </a:r>
          </a:p>
          <a:p>
            <a:pPr marL="285750" lvl="0" indent="-285750" algn="just">
              <a:spcAft>
                <a:spcPts val="1200"/>
              </a:spcAft>
              <a:buFont typeface="Arial" pitchFamily="34" charset="0"/>
              <a:buChar char="•"/>
            </a:pPr>
            <a:r>
              <a:rPr lang="en-US" dirty="0" smtClean="0"/>
              <a:t>Questions received answered </a:t>
            </a:r>
            <a:r>
              <a:rPr lang="en-US" dirty="0"/>
              <a:t>to AESAG </a:t>
            </a:r>
            <a:r>
              <a:rPr lang="en-US" dirty="0" smtClean="0"/>
              <a:t>participants</a:t>
            </a:r>
          </a:p>
          <a:p>
            <a:pPr marL="285750" lvl="0" indent="-285750" algn="just">
              <a:spcAft>
                <a:spcPts val="1200"/>
              </a:spcAft>
              <a:buFont typeface="Arial" pitchFamily="34" charset="0"/>
              <a:buChar char="•"/>
            </a:pPr>
            <a:r>
              <a:rPr lang="en-US" dirty="0" smtClean="0"/>
              <a:t>PCR open to continue receiving and answering questions from AESAG participants regarding the agreements</a:t>
            </a:r>
          </a:p>
          <a:p>
            <a:pPr marL="285750" lvl="0" indent="-285750" algn="just">
              <a:spcAft>
                <a:spcPts val="1200"/>
              </a:spcAft>
              <a:buFont typeface="Arial" pitchFamily="34" charset="0"/>
              <a:buChar char="•"/>
            </a:pPr>
            <a:r>
              <a:rPr lang="en-US" dirty="0" smtClean="0"/>
              <a:t>Discussions on going with other PXs to incorporate them to the PCR process</a:t>
            </a:r>
          </a:p>
          <a:p>
            <a:pPr marL="285750" lvl="0" indent="-285750" algn="just">
              <a:spcAft>
                <a:spcPts val="1200"/>
              </a:spcAft>
              <a:buFont typeface="Arial" pitchFamily="34" charset="0"/>
              <a:buChar char="•"/>
            </a:pPr>
            <a:endParaRPr lang="en-US" dirty="0" smtClean="0"/>
          </a:p>
          <a:p>
            <a:pPr algn="just"/>
            <a:r>
              <a:rPr lang="en-US" b="1" dirty="0"/>
              <a:t>PCR </a:t>
            </a:r>
            <a:r>
              <a:rPr lang="en-US" b="1" dirty="0" smtClean="0"/>
              <a:t>development suppliers main contracts status</a:t>
            </a:r>
            <a:endParaRPr lang="en-US" dirty="0"/>
          </a:p>
          <a:p>
            <a:pPr algn="just"/>
            <a:endParaRPr lang="es-ES" dirty="0"/>
          </a:p>
          <a:p>
            <a:pPr marL="285750" lvl="0" indent="-285750" algn="just">
              <a:spcAft>
                <a:spcPts val="1200"/>
              </a:spcAft>
              <a:buFont typeface="Arial" pitchFamily="34" charset="0"/>
              <a:buChar char="•"/>
            </a:pPr>
            <a:r>
              <a:rPr lang="en-US" dirty="0" smtClean="0"/>
              <a:t>Systems (PMB) development contract signed.</a:t>
            </a:r>
          </a:p>
          <a:p>
            <a:pPr marL="742950" lvl="1" indent="-285750" algn="just">
              <a:spcAft>
                <a:spcPts val="1200"/>
              </a:spcAft>
              <a:buFont typeface="Arial" pitchFamily="34" charset="0"/>
              <a:buChar char="•"/>
            </a:pPr>
            <a:r>
              <a:rPr lang="en-US" dirty="0" smtClean="0"/>
              <a:t>Maintenance contract in final discussion</a:t>
            </a:r>
            <a:endParaRPr lang="en-US" dirty="0"/>
          </a:p>
          <a:p>
            <a:pPr marL="285750" lvl="0" indent="-285750" algn="just">
              <a:spcAft>
                <a:spcPts val="1200"/>
              </a:spcAft>
              <a:buFont typeface="Arial" pitchFamily="34" charset="0"/>
              <a:buChar char="•"/>
            </a:pPr>
            <a:r>
              <a:rPr lang="en-US" dirty="0" smtClean="0"/>
              <a:t>Price Coupling algorithm (Euphemia) development contract </a:t>
            </a:r>
            <a:r>
              <a:rPr lang="en-US" dirty="0"/>
              <a:t>signed.</a:t>
            </a:r>
          </a:p>
          <a:p>
            <a:pPr marL="742950" lvl="1" indent="-285750" algn="just">
              <a:spcAft>
                <a:spcPts val="1200"/>
              </a:spcAft>
              <a:buFont typeface="Arial" pitchFamily="34" charset="0"/>
              <a:buChar char="•"/>
            </a:pPr>
            <a:r>
              <a:rPr lang="en-US" dirty="0"/>
              <a:t>Maintenance contract </a:t>
            </a:r>
            <a:r>
              <a:rPr lang="en-US" dirty="0" smtClean="0"/>
              <a:t>under discussion</a:t>
            </a:r>
          </a:p>
          <a:p>
            <a:pPr marL="285750" lvl="0" indent="-285750" algn="just">
              <a:spcAft>
                <a:spcPts val="1200"/>
              </a:spcAft>
              <a:buFont typeface="Arial" pitchFamily="34" charset="0"/>
              <a:buChar char="•"/>
            </a:pPr>
            <a:r>
              <a:rPr lang="en-US" dirty="0" smtClean="0"/>
              <a:t>Communications infrastructure installation and maintenance contracts </a:t>
            </a:r>
            <a:r>
              <a:rPr lang="en-US" dirty="0"/>
              <a:t>signed</a:t>
            </a:r>
            <a:r>
              <a:rPr lang="en-US"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txBox="1">
            <a:spLocks noChangeArrowheads="1"/>
          </p:cNvSpPr>
          <p:nvPr/>
        </p:nvSpPr>
        <p:spPr bwMode="auto">
          <a:xfrm>
            <a:off x="446088" y="836613"/>
            <a:ext cx="8447087" cy="5327650"/>
          </a:xfrm>
          <a:prstGeom prst="rect">
            <a:avLst/>
          </a:prstGeom>
          <a:noFill/>
          <a:ln w="9525">
            <a:noFill/>
            <a:miter lim="800000"/>
            <a:headEnd/>
            <a:tailEnd/>
          </a:ln>
        </p:spPr>
        <p:txBody>
          <a:bodyPr/>
          <a:lstStyle/>
          <a:p>
            <a:pPr marL="342900" lvl="1" indent="-342900">
              <a:spcBef>
                <a:spcPts val="600"/>
              </a:spcBef>
              <a:spcAft>
                <a:spcPts val="600"/>
              </a:spcAft>
              <a:buFont typeface="Arial" charset="0"/>
              <a:buChar char="•"/>
            </a:pPr>
            <a:endParaRPr lang="en-US" sz="1400" dirty="0">
              <a:latin typeface="Calibri" pitchFamily="34" charset="0"/>
            </a:endParaRPr>
          </a:p>
        </p:txBody>
      </p:sp>
      <p:sp>
        <p:nvSpPr>
          <p:cNvPr id="3" name="2 CuadroTexto"/>
          <p:cNvSpPr txBox="1"/>
          <p:nvPr/>
        </p:nvSpPr>
        <p:spPr>
          <a:xfrm>
            <a:off x="544488" y="1124744"/>
            <a:ext cx="8136904" cy="5078313"/>
          </a:xfrm>
          <a:prstGeom prst="rect">
            <a:avLst/>
          </a:prstGeom>
          <a:noFill/>
        </p:spPr>
        <p:txBody>
          <a:bodyPr wrap="square" rtlCol="0">
            <a:spAutoFit/>
          </a:bodyPr>
          <a:lstStyle/>
          <a:p>
            <a:r>
              <a:rPr lang="en-US" b="1" dirty="0" smtClean="0"/>
              <a:t>PCR development status – price coupling algorithm (Euphemia)</a:t>
            </a:r>
          </a:p>
          <a:p>
            <a:endParaRPr lang="en-US" b="1" dirty="0" smtClean="0"/>
          </a:p>
          <a:p>
            <a:pPr marL="285750" indent="-285750">
              <a:spcAft>
                <a:spcPts val="1200"/>
              </a:spcAft>
              <a:buFont typeface="Arial" pitchFamily="34" charset="0"/>
              <a:buChar char="•"/>
            </a:pPr>
            <a:r>
              <a:rPr lang="en-US" dirty="0" smtClean="0"/>
              <a:t>Industrialization work on going</a:t>
            </a:r>
          </a:p>
          <a:p>
            <a:pPr marL="1200150" lvl="2" indent="-285750">
              <a:spcAft>
                <a:spcPts val="1200"/>
              </a:spcAft>
              <a:buFont typeface="Arial" pitchFamily="34" charset="0"/>
              <a:buChar char="•"/>
            </a:pPr>
            <a:r>
              <a:rPr lang="en-US" dirty="0" smtClean="0"/>
              <a:t>Several releases already received from the provider</a:t>
            </a:r>
          </a:p>
          <a:p>
            <a:pPr marL="285750" indent="-285750">
              <a:spcAft>
                <a:spcPts val="1200"/>
              </a:spcAft>
              <a:buFont typeface="Arial" pitchFamily="34" charset="0"/>
              <a:buChar char="•"/>
            </a:pPr>
            <a:r>
              <a:rPr lang="en-US" dirty="0" smtClean="0"/>
              <a:t>Extensive testing of the industrialized version on going</a:t>
            </a:r>
          </a:p>
          <a:p>
            <a:pPr marL="742950" lvl="1" indent="-285750">
              <a:spcAft>
                <a:spcPts val="1200"/>
              </a:spcAft>
              <a:buFont typeface="Arial" pitchFamily="34" charset="0"/>
              <a:buChar char="•"/>
            </a:pPr>
            <a:r>
              <a:rPr lang="en-US" dirty="0" smtClean="0"/>
              <a:t>Functional tests</a:t>
            </a:r>
          </a:p>
          <a:p>
            <a:pPr marL="742950" lvl="1" indent="-285750">
              <a:spcAft>
                <a:spcPts val="1200"/>
              </a:spcAft>
              <a:buFont typeface="Arial" pitchFamily="34" charset="0"/>
              <a:buChar char="•"/>
            </a:pPr>
            <a:r>
              <a:rPr lang="en-US" dirty="0" smtClean="0"/>
              <a:t>Historical batches tests (2011)</a:t>
            </a:r>
          </a:p>
          <a:p>
            <a:pPr marL="742950" lvl="1" indent="-285750">
              <a:spcAft>
                <a:spcPts val="1200"/>
              </a:spcAft>
              <a:buFont typeface="Arial" pitchFamily="34" charset="0"/>
              <a:buChar char="•"/>
            </a:pPr>
            <a:r>
              <a:rPr lang="en-US" dirty="0" smtClean="0"/>
              <a:t>Stress batch tests (historical data modified to stress the algorithm)</a:t>
            </a:r>
          </a:p>
          <a:p>
            <a:pPr marL="742950" lvl="1" indent="-285750">
              <a:spcAft>
                <a:spcPts val="1200"/>
              </a:spcAft>
              <a:buFont typeface="Arial" pitchFamily="34" charset="0"/>
              <a:buChar char="•"/>
            </a:pPr>
            <a:r>
              <a:rPr lang="en-US" dirty="0" smtClean="0"/>
              <a:t>Some functionality to be included in future releases</a:t>
            </a:r>
          </a:p>
          <a:p>
            <a:pPr marL="285750" indent="-285750">
              <a:spcAft>
                <a:spcPts val="1200"/>
              </a:spcAft>
              <a:buFont typeface="Arial" pitchFamily="34" charset="0"/>
              <a:buChar char="•"/>
            </a:pPr>
            <a:r>
              <a:rPr lang="en-US" dirty="0" smtClean="0"/>
              <a:t>Tests linked to the PCR Matcher-Broker (PMB) and special case handling (decoupling, curtailment, etc. ) ready to start</a:t>
            </a:r>
          </a:p>
          <a:p>
            <a:pPr marL="285750" indent="-285750">
              <a:spcAft>
                <a:spcPts val="1200"/>
              </a:spcAft>
              <a:buFont typeface="Arial" pitchFamily="34" charset="0"/>
              <a:buChar char="•"/>
            </a:pPr>
            <a:r>
              <a:rPr lang="en-US" dirty="0" smtClean="0"/>
              <a:t>If new requirements appear they will be treated under change control</a:t>
            </a:r>
          </a:p>
          <a:p>
            <a:pPr marL="742950" lvl="1" indent="-285750">
              <a:spcAft>
                <a:spcPts val="1200"/>
              </a:spcAft>
              <a:buFont typeface="Arial" pitchFamily="34" charset="0"/>
              <a:buChar char="•"/>
            </a:pPr>
            <a:r>
              <a:rPr lang="en-US" dirty="0" smtClean="0"/>
              <a:t>Impact to be evaluated</a:t>
            </a:r>
          </a:p>
        </p:txBody>
      </p:sp>
    </p:spTree>
    <p:extLst>
      <p:ext uri="{BB962C8B-B14F-4D97-AF65-F5344CB8AC3E}">
        <p14:creationId xmlns:p14="http://schemas.microsoft.com/office/powerpoint/2010/main" val="3080651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txBox="1">
            <a:spLocks noChangeArrowheads="1"/>
          </p:cNvSpPr>
          <p:nvPr/>
        </p:nvSpPr>
        <p:spPr bwMode="auto">
          <a:xfrm>
            <a:off x="446088" y="836613"/>
            <a:ext cx="8447087" cy="5327650"/>
          </a:xfrm>
          <a:prstGeom prst="rect">
            <a:avLst/>
          </a:prstGeom>
          <a:noFill/>
          <a:ln w="9525">
            <a:noFill/>
            <a:miter lim="800000"/>
            <a:headEnd/>
            <a:tailEnd/>
          </a:ln>
        </p:spPr>
        <p:txBody>
          <a:bodyPr/>
          <a:lstStyle/>
          <a:p>
            <a:pPr marL="342900" lvl="1" indent="-342900">
              <a:spcBef>
                <a:spcPts val="600"/>
              </a:spcBef>
              <a:spcAft>
                <a:spcPts val="600"/>
              </a:spcAft>
              <a:buFont typeface="Arial" charset="0"/>
              <a:buChar char="•"/>
            </a:pPr>
            <a:endParaRPr lang="en-US" sz="1400" dirty="0">
              <a:latin typeface="Calibri" pitchFamily="34" charset="0"/>
            </a:endParaRPr>
          </a:p>
        </p:txBody>
      </p:sp>
      <p:sp>
        <p:nvSpPr>
          <p:cNvPr id="3" name="2 CuadroTexto"/>
          <p:cNvSpPr txBox="1"/>
          <p:nvPr/>
        </p:nvSpPr>
        <p:spPr>
          <a:xfrm>
            <a:off x="323527" y="948690"/>
            <a:ext cx="8569647" cy="5724644"/>
          </a:xfrm>
          <a:prstGeom prst="rect">
            <a:avLst/>
          </a:prstGeom>
          <a:noFill/>
        </p:spPr>
        <p:txBody>
          <a:bodyPr wrap="square" rtlCol="0">
            <a:spAutoFit/>
          </a:bodyPr>
          <a:lstStyle/>
          <a:p>
            <a:r>
              <a:rPr lang="en-US" sz="1600" b="1" dirty="0"/>
              <a:t>PCR development </a:t>
            </a:r>
            <a:r>
              <a:rPr lang="en-US" sz="1600" b="1" dirty="0" smtClean="0"/>
              <a:t>status – </a:t>
            </a:r>
            <a:r>
              <a:rPr lang="en-US" sz="1600" dirty="0" smtClean="0"/>
              <a:t>Support Information System </a:t>
            </a:r>
            <a:r>
              <a:rPr lang="en-US" sz="1600" dirty="0"/>
              <a:t>- </a:t>
            </a:r>
            <a:r>
              <a:rPr lang="en-US" sz="1600" b="1" dirty="0"/>
              <a:t>PMB (</a:t>
            </a:r>
            <a:r>
              <a:rPr lang="en-US" sz="1600" b="1" u="sng" dirty="0"/>
              <a:t>P</a:t>
            </a:r>
            <a:r>
              <a:rPr lang="en-US" sz="1600" b="1" dirty="0"/>
              <a:t>CR </a:t>
            </a:r>
            <a:r>
              <a:rPr lang="en-US" sz="1600" b="1" u="sng" dirty="0"/>
              <a:t>M</a:t>
            </a:r>
            <a:r>
              <a:rPr lang="en-US" sz="1600" b="1" dirty="0"/>
              <a:t>atcher and </a:t>
            </a:r>
            <a:r>
              <a:rPr lang="en-US" sz="1600" b="1" u="sng" dirty="0"/>
              <a:t>B</a:t>
            </a:r>
            <a:r>
              <a:rPr lang="en-US" sz="1600" b="1" dirty="0"/>
              <a:t>roker</a:t>
            </a:r>
            <a:r>
              <a:rPr lang="en-US" sz="1600" b="1" dirty="0" smtClean="0"/>
              <a:t>)</a:t>
            </a:r>
          </a:p>
          <a:p>
            <a:pPr marL="285750" lvl="0" indent="-285750">
              <a:buFont typeface="Arial" pitchFamily="34" charset="0"/>
              <a:buChar char="•"/>
            </a:pPr>
            <a:endParaRPr lang="es-ES" sz="1600" dirty="0"/>
          </a:p>
          <a:p>
            <a:pPr marL="742950" lvl="1" indent="-285750">
              <a:spcAft>
                <a:spcPts val="1200"/>
              </a:spcAft>
              <a:buFont typeface="Arial" pitchFamily="34" charset="0"/>
              <a:buChar char="•"/>
            </a:pPr>
            <a:r>
              <a:rPr lang="en-US" sz="1600" dirty="0" smtClean="0"/>
              <a:t>Several releases of the PMB system received from the provider and under testing</a:t>
            </a:r>
          </a:p>
          <a:p>
            <a:pPr marL="742950" lvl="1" indent="-285750">
              <a:spcAft>
                <a:spcPts val="1200"/>
              </a:spcAft>
              <a:buFont typeface="Arial" pitchFamily="34" charset="0"/>
              <a:buChar char="•"/>
            </a:pPr>
            <a:r>
              <a:rPr lang="en-US" sz="1600" dirty="0"/>
              <a:t>Project Manager and Test coordinator structure operating </a:t>
            </a:r>
            <a:endParaRPr lang="es-ES" sz="1600" dirty="0"/>
          </a:p>
          <a:p>
            <a:pPr marL="742950" lvl="1" indent="-285750">
              <a:spcAft>
                <a:spcPts val="1200"/>
              </a:spcAft>
              <a:buFont typeface="Arial" pitchFamily="34" charset="0"/>
              <a:buChar char="•"/>
            </a:pPr>
            <a:r>
              <a:rPr lang="en-US" sz="1600" dirty="0" smtClean="0"/>
              <a:t>Test </a:t>
            </a:r>
            <a:r>
              <a:rPr lang="en-US" sz="1600" dirty="0"/>
              <a:t>team for PMB, formed by Test Leaders and supporters from each PCR PX together with Test Coordinator operating </a:t>
            </a:r>
            <a:endParaRPr lang="es-ES" sz="1600" dirty="0"/>
          </a:p>
          <a:p>
            <a:pPr marL="1200150" lvl="2" indent="-285750">
              <a:spcAft>
                <a:spcPts val="1200"/>
              </a:spcAft>
              <a:buFont typeface="Arial" pitchFamily="34" charset="0"/>
              <a:buChar char="•"/>
            </a:pPr>
            <a:r>
              <a:rPr lang="en-US" sz="1600" dirty="0"/>
              <a:t>Test plans and scenarios finished</a:t>
            </a:r>
          </a:p>
          <a:p>
            <a:pPr marL="1200150" lvl="2" indent="-285750">
              <a:spcAft>
                <a:spcPts val="1200"/>
              </a:spcAft>
              <a:buFont typeface="Arial" pitchFamily="34" charset="0"/>
              <a:buChar char="•"/>
            </a:pPr>
            <a:r>
              <a:rPr lang="en-US" sz="1600" dirty="0"/>
              <a:t>Several training workshop for testers already took place</a:t>
            </a:r>
            <a:endParaRPr lang="es-ES" sz="1600" dirty="0"/>
          </a:p>
          <a:p>
            <a:pPr marL="742950" lvl="1" indent="-285750">
              <a:spcAft>
                <a:spcPts val="1200"/>
              </a:spcAft>
              <a:buFont typeface="Arial" pitchFamily="34" charset="0"/>
              <a:buChar char="•"/>
            </a:pPr>
            <a:r>
              <a:rPr lang="en-US" sz="1600" dirty="0" smtClean="0"/>
              <a:t>Local testing systems installed in each PX locations.</a:t>
            </a:r>
          </a:p>
          <a:p>
            <a:pPr marL="742950" lvl="1" indent="-285750">
              <a:spcAft>
                <a:spcPts val="1200"/>
              </a:spcAft>
              <a:buFont typeface="Arial" pitchFamily="34" charset="0"/>
              <a:buChar char="•"/>
            </a:pPr>
            <a:r>
              <a:rPr lang="en-US" sz="1600" dirty="0" smtClean="0"/>
              <a:t>Parallel testing running on the different local installations</a:t>
            </a:r>
          </a:p>
          <a:p>
            <a:pPr marL="742950" lvl="1" indent="-285750">
              <a:spcAft>
                <a:spcPts val="1200"/>
              </a:spcAft>
              <a:buFont typeface="Arial" pitchFamily="34" charset="0"/>
              <a:buChar char="•"/>
            </a:pPr>
            <a:r>
              <a:rPr lang="en-US" sz="1600" dirty="0" smtClean="0"/>
              <a:t>Integration tests between PCR PXs scheduled for mid-October</a:t>
            </a:r>
          </a:p>
          <a:p>
            <a:pPr marL="742950" lvl="1" indent="-285750">
              <a:spcAft>
                <a:spcPts val="1200"/>
              </a:spcAft>
              <a:buFont typeface="Arial" pitchFamily="34" charset="0"/>
              <a:buChar char="•"/>
            </a:pPr>
            <a:r>
              <a:rPr lang="en-US" sz="1600" dirty="0" smtClean="0"/>
              <a:t>Extended tests (Post system acceptance) scheduled for January</a:t>
            </a:r>
          </a:p>
          <a:p>
            <a:pPr marL="742950" lvl="1" indent="-285750">
              <a:spcAft>
                <a:spcPts val="1200"/>
              </a:spcAft>
              <a:buFont typeface="Arial" pitchFamily="34" charset="0"/>
              <a:buChar char="•"/>
            </a:pPr>
            <a:r>
              <a:rPr lang="en-US" sz="1600" dirty="0" smtClean="0"/>
              <a:t>Clarification of a few TSO related requirements </a:t>
            </a:r>
            <a:r>
              <a:rPr lang="en-US" sz="1600" dirty="0"/>
              <a:t>still not completely finalized yet</a:t>
            </a:r>
            <a:endParaRPr lang="es-ES" sz="1600" dirty="0"/>
          </a:p>
          <a:p>
            <a:pPr marL="1200150" lvl="2" indent="-285750">
              <a:spcAft>
                <a:spcPts val="1200"/>
              </a:spcAft>
              <a:buFont typeface="Arial" pitchFamily="34" charset="0"/>
              <a:buChar char="•"/>
            </a:pPr>
            <a:r>
              <a:rPr lang="en-US" sz="1600" dirty="0"/>
              <a:t>Impact to be evaluated under change control when known</a:t>
            </a:r>
          </a:p>
          <a:p>
            <a:pPr marL="1200150" lvl="2" indent="-285750">
              <a:spcAft>
                <a:spcPts val="1200"/>
              </a:spcAft>
              <a:buFont typeface="Arial" pitchFamily="34" charset="0"/>
              <a:buChar char="•"/>
            </a:pPr>
            <a:r>
              <a:rPr lang="en-US" sz="1600" dirty="0"/>
              <a:t>Some functionality to be added in future </a:t>
            </a:r>
            <a:r>
              <a:rPr lang="en-US" sz="1600" dirty="0" smtClean="0"/>
              <a:t>releases after first regional  implementations(s</a:t>
            </a:r>
            <a:r>
              <a:rPr lang="en-US" sz="1600" dirty="0" smtClean="0"/>
              <a:t>) </a:t>
            </a:r>
            <a:r>
              <a:rPr lang="en-US" sz="1600" dirty="0" smtClean="0"/>
              <a:t>based on the PCR Price Coupling solution</a:t>
            </a:r>
            <a:endParaRPr lang="es-ES" sz="1600" dirty="0"/>
          </a:p>
        </p:txBody>
      </p:sp>
    </p:spTree>
    <p:extLst>
      <p:ext uri="{BB962C8B-B14F-4D97-AF65-F5344CB8AC3E}">
        <p14:creationId xmlns:p14="http://schemas.microsoft.com/office/powerpoint/2010/main" val="37220744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txBox="1">
            <a:spLocks noChangeArrowheads="1"/>
          </p:cNvSpPr>
          <p:nvPr/>
        </p:nvSpPr>
        <p:spPr bwMode="auto">
          <a:xfrm>
            <a:off x="446088" y="836613"/>
            <a:ext cx="8447087" cy="5327650"/>
          </a:xfrm>
          <a:prstGeom prst="rect">
            <a:avLst/>
          </a:prstGeom>
          <a:noFill/>
          <a:ln w="9525">
            <a:noFill/>
            <a:miter lim="800000"/>
            <a:headEnd/>
            <a:tailEnd/>
          </a:ln>
        </p:spPr>
        <p:txBody>
          <a:bodyPr/>
          <a:lstStyle/>
          <a:p>
            <a:pPr marL="342900" lvl="1" indent="-342900">
              <a:spcBef>
                <a:spcPts val="600"/>
              </a:spcBef>
              <a:spcAft>
                <a:spcPts val="600"/>
              </a:spcAft>
              <a:buFont typeface="Arial" charset="0"/>
              <a:buChar char="•"/>
            </a:pPr>
            <a:endParaRPr lang="en-US" sz="1400" dirty="0">
              <a:latin typeface="Calibri" pitchFamily="34" charset="0"/>
            </a:endParaRPr>
          </a:p>
        </p:txBody>
      </p:sp>
      <p:sp>
        <p:nvSpPr>
          <p:cNvPr id="3" name="2 CuadroTexto"/>
          <p:cNvSpPr txBox="1"/>
          <p:nvPr/>
        </p:nvSpPr>
        <p:spPr>
          <a:xfrm>
            <a:off x="806227" y="1124744"/>
            <a:ext cx="7488832" cy="4924425"/>
          </a:xfrm>
          <a:prstGeom prst="rect">
            <a:avLst/>
          </a:prstGeom>
          <a:noFill/>
        </p:spPr>
        <p:txBody>
          <a:bodyPr wrap="square" rtlCol="0">
            <a:spAutoFit/>
          </a:bodyPr>
          <a:lstStyle/>
          <a:p>
            <a:r>
              <a:rPr lang="en-US" b="1" dirty="0"/>
              <a:t>PCR development </a:t>
            </a:r>
            <a:r>
              <a:rPr lang="en-US" b="1" dirty="0" smtClean="0"/>
              <a:t>status. Operational Manual</a:t>
            </a:r>
          </a:p>
          <a:p>
            <a:pPr marL="285750" lvl="0" indent="-285750">
              <a:buFont typeface="Arial" pitchFamily="34" charset="0"/>
              <a:buChar char="•"/>
            </a:pPr>
            <a:endParaRPr lang="es-ES" dirty="0"/>
          </a:p>
          <a:p>
            <a:pPr marL="742950" lvl="1" indent="-285750">
              <a:spcAft>
                <a:spcPts val="1200"/>
              </a:spcAft>
              <a:buFont typeface="Arial" pitchFamily="34" charset="0"/>
              <a:buChar char="•"/>
            </a:pPr>
            <a:r>
              <a:rPr lang="en-US" dirty="0"/>
              <a:t>Main Principles established in the PCR cooperation </a:t>
            </a:r>
            <a:r>
              <a:rPr lang="en-US" dirty="0" smtClean="0"/>
              <a:t>agreement, </a:t>
            </a:r>
            <a:r>
              <a:rPr lang="en-US" dirty="0"/>
              <a:t>in line with the draft Governance Guideline </a:t>
            </a:r>
            <a:endParaRPr lang="en-US" dirty="0" smtClean="0"/>
          </a:p>
          <a:p>
            <a:pPr marL="742950" lvl="1" indent="-285750">
              <a:spcAft>
                <a:spcPts val="1200"/>
              </a:spcAft>
              <a:buFont typeface="Arial" pitchFamily="34" charset="0"/>
              <a:buChar char="•"/>
            </a:pPr>
            <a:r>
              <a:rPr lang="en-US" dirty="0" smtClean="0"/>
              <a:t>Details to </a:t>
            </a:r>
            <a:r>
              <a:rPr lang="en-US" dirty="0"/>
              <a:t>be developed </a:t>
            </a:r>
            <a:r>
              <a:rPr lang="en-US" dirty="0" smtClean="0"/>
              <a:t>starting </a:t>
            </a:r>
            <a:r>
              <a:rPr lang="en-US" dirty="0"/>
              <a:t>from, and adapting, </a:t>
            </a:r>
            <a:r>
              <a:rPr lang="en-US" dirty="0" smtClean="0"/>
              <a:t>primarily the </a:t>
            </a:r>
            <a:r>
              <a:rPr lang="en-US" dirty="0"/>
              <a:t>CWE Operational </a:t>
            </a:r>
            <a:r>
              <a:rPr lang="en-US" dirty="0" smtClean="0"/>
              <a:t>Manual</a:t>
            </a:r>
          </a:p>
          <a:p>
            <a:pPr marL="742950" lvl="1" indent="-285750">
              <a:spcAft>
                <a:spcPts val="1200"/>
              </a:spcAft>
              <a:buFont typeface="Arial" pitchFamily="34" charset="0"/>
              <a:buChar char="•"/>
            </a:pPr>
            <a:r>
              <a:rPr lang="en-US" dirty="0" smtClean="0"/>
              <a:t>PCR Normal procedures </a:t>
            </a:r>
            <a:r>
              <a:rPr lang="en-US" dirty="0" smtClean="0"/>
              <a:t>soon ready </a:t>
            </a:r>
            <a:r>
              <a:rPr lang="en-US" dirty="0" smtClean="0"/>
              <a:t>for </a:t>
            </a:r>
            <a:r>
              <a:rPr lang="en-US" smtClean="0"/>
              <a:t>internal approval</a:t>
            </a:r>
            <a:endParaRPr lang="en-US" dirty="0" smtClean="0"/>
          </a:p>
          <a:p>
            <a:pPr marL="742950" lvl="1" indent="-285750">
              <a:spcAft>
                <a:spcPts val="1200"/>
              </a:spcAft>
              <a:buFont typeface="Arial" pitchFamily="34" charset="0"/>
              <a:buChar char="•"/>
            </a:pPr>
            <a:r>
              <a:rPr lang="en-US" dirty="0" smtClean="0"/>
              <a:t>PCR Backup procedures in development stage</a:t>
            </a:r>
          </a:p>
          <a:p>
            <a:pPr marL="742950" lvl="1" indent="-285750">
              <a:spcAft>
                <a:spcPts val="1200"/>
              </a:spcAft>
              <a:buFont typeface="Arial" pitchFamily="34" charset="0"/>
              <a:buChar char="•"/>
            </a:pPr>
            <a:r>
              <a:rPr lang="en-US" dirty="0" smtClean="0"/>
              <a:t>PCR Exceptional procedures prepared</a:t>
            </a:r>
          </a:p>
          <a:p>
            <a:pPr marL="742950" lvl="1" indent="-285750">
              <a:spcAft>
                <a:spcPts val="1200"/>
              </a:spcAft>
              <a:buFont typeface="Arial" pitchFamily="34" charset="0"/>
              <a:buChar char="•"/>
            </a:pPr>
            <a:r>
              <a:rPr lang="en-US" dirty="0" smtClean="0"/>
              <a:t>PCR Fall-back procedures under development</a:t>
            </a:r>
          </a:p>
          <a:p>
            <a:pPr marL="742950" lvl="1" indent="-285750">
              <a:spcAft>
                <a:spcPts val="1200"/>
              </a:spcAft>
              <a:buFont typeface="Arial" pitchFamily="34" charset="0"/>
              <a:buChar char="•"/>
            </a:pPr>
            <a:r>
              <a:rPr lang="en-US" dirty="0" smtClean="0"/>
              <a:t>PCR Checklist (actions form all procedures) under development</a:t>
            </a:r>
          </a:p>
          <a:p>
            <a:pPr marL="742950" lvl="1" indent="-285750">
              <a:spcAft>
                <a:spcPts val="1200"/>
              </a:spcAft>
              <a:buFont typeface="Arial" pitchFamily="34" charset="0"/>
              <a:buChar char="•"/>
            </a:pPr>
            <a:r>
              <a:rPr lang="en-US" dirty="0" smtClean="0"/>
              <a:t>Coordination with Regional projects procedures (timing, etc…)</a:t>
            </a:r>
          </a:p>
          <a:p>
            <a:pPr marL="742950" lvl="1" indent="-285750">
              <a:buFont typeface="Arial" pitchFamily="34" charset="0"/>
              <a:buChar char="•"/>
            </a:pPr>
            <a:endParaRPr lang="es-ES" dirty="0"/>
          </a:p>
        </p:txBody>
      </p:sp>
    </p:spTree>
    <p:extLst>
      <p:ext uri="{BB962C8B-B14F-4D97-AF65-F5344CB8AC3E}">
        <p14:creationId xmlns:p14="http://schemas.microsoft.com/office/powerpoint/2010/main" val="12515225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txBox="1">
            <a:spLocks noChangeArrowheads="1"/>
          </p:cNvSpPr>
          <p:nvPr/>
        </p:nvSpPr>
        <p:spPr bwMode="auto">
          <a:xfrm>
            <a:off x="446088" y="836613"/>
            <a:ext cx="8447087" cy="5327650"/>
          </a:xfrm>
          <a:prstGeom prst="rect">
            <a:avLst/>
          </a:prstGeom>
          <a:noFill/>
          <a:ln w="9525">
            <a:noFill/>
            <a:miter lim="800000"/>
            <a:headEnd/>
            <a:tailEnd/>
          </a:ln>
        </p:spPr>
        <p:txBody>
          <a:bodyPr/>
          <a:lstStyle/>
          <a:p>
            <a:pPr marL="342900" lvl="1" indent="-342900">
              <a:spcBef>
                <a:spcPts val="600"/>
              </a:spcBef>
              <a:spcAft>
                <a:spcPts val="600"/>
              </a:spcAft>
              <a:buFont typeface="Arial" charset="0"/>
              <a:buChar char="•"/>
            </a:pPr>
            <a:endParaRPr lang="en-US" sz="1400" dirty="0">
              <a:latin typeface="Calibri" pitchFamily="34" charset="0"/>
            </a:endParaRPr>
          </a:p>
        </p:txBody>
      </p:sp>
      <p:sp>
        <p:nvSpPr>
          <p:cNvPr id="3" name="2 CuadroTexto"/>
          <p:cNvSpPr txBox="1"/>
          <p:nvPr/>
        </p:nvSpPr>
        <p:spPr>
          <a:xfrm>
            <a:off x="806227" y="1124744"/>
            <a:ext cx="7488832" cy="3693319"/>
          </a:xfrm>
          <a:prstGeom prst="rect">
            <a:avLst/>
          </a:prstGeom>
          <a:noFill/>
        </p:spPr>
        <p:txBody>
          <a:bodyPr wrap="square" rtlCol="0">
            <a:spAutoFit/>
          </a:bodyPr>
          <a:lstStyle/>
          <a:p>
            <a:r>
              <a:rPr lang="en-US" b="1" dirty="0"/>
              <a:t>Regional </a:t>
            </a:r>
            <a:r>
              <a:rPr lang="en-US" b="1" dirty="0" smtClean="0"/>
              <a:t>implementations </a:t>
            </a:r>
            <a:r>
              <a:rPr lang="en-US" b="1" dirty="0"/>
              <a:t>of PCR </a:t>
            </a:r>
            <a:r>
              <a:rPr lang="en-US" b="1" dirty="0" smtClean="0"/>
              <a:t>(I)</a:t>
            </a:r>
          </a:p>
          <a:p>
            <a:endParaRPr lang="en-US" i="1" dirty="0"/>
          </a:p>
          <a:p>
            <a:pPr marL="285750" indent="-285750">
              <a:buFont typeface="Arial" pitchFamily="34" charset="0"/>
              <a:buChar char="•"/>
            </a:pPr>
            <a:r>
              <a:rPr lang="en-US" i="1" dirty="0" smtClean="0"/>
              <a:t>PCR </a:t>
            </a:r>
            <a:r>
              <a:rPr lang="en-US" i="1" dirty="0"/>
              <a:t>doesn´t cover any pre- or post- coupling steps (e.g. shipping or clearing</a:t>
            </a:r>
            <a:r>
              <a:rPr lang="en-US" i="1" dirty="0" smtClean="0"/>
              <a:t>) and what specific solutions for exceptional situations are utilized on each border, or groups of borders. </a:t>
            </a:r>
            <a:r>
              <a:rPr lang="en-US" i="1" dirty="0"/>
              <a:t>It is up to bilateral (or multilateral) </a:t>
            </a:r>
            <a:r>
              <a:rPr lang="en-US" i="1" dirty="0" smtClean="0"/>
              <a:t>decisions </a:t>
            </a:r>
            <a:r>
              <a:rPr lang="en-US" i="1" dirty="0"/>
              <a:t>of relevant Parties</a:t>
            </a:r>
            <a:r>
              <a:rPr lang="en-US" dirty="0"/>
              <a:t>;  </a:t>
            </a:r>
            <a:endParaRPr lang="en-US" dirty="0" smtClean="0"/>
          </a:p>
          <a:p>
            <a:endParaRPr lang="en-US" dirty="0" smtClean="0"/>
          </a:p>
          <a:p>
            <a:pPr marL="285750" indent="-285750">
              <a:buFont typeface="Arial" pitchFamily="34" charset="0"/>
              <a:buChar char="•"/>
            </a:pPr>
            <a:r>
              <a:rPr lang="en-US" dirty="0" smtClean="0"/>
              <a:t>In line with ACER road map</a:t>
            </a:r>
          </a:p>
          <a:p>
            <a:pPr marL="285750" indent="-285750">
              <a:buFont typeface="Arial" pitchFamily="34" charset="0"/>
              <a:buChar char="•"/>
            </a:pPr>
            <a:endParaRPr lang="es-ES" dirty="0"/>
          </a:p>
          <a:p>
            <a:pPr marL="285750" lvl="0" indent="-285750">
              <a:buFont typeface="Arial" pitchFamily="34" charset="0"/>
              <a:buChar char="•"/>
            </a:pPr>
            <a:r>
              <a:rPr lang="en-US" b="1" dirty="0" smtClean="0"/>
              <a:t>NWE</a:t>
            </a:r>
          </a:p>
          <a:p>
            <a:pPr lvl="0"/>
            <a:endParaRPr lang="es-ES" b="1" dirty="0"/>
          </a:p>
          <a:p>
            <a:pPr marL="742950" lvl="1" indent="-285750">
              <a:buFont typeface="Arial" pitchFamily="34" charset="0"/>
              <a:buChar char="•"/>
            </a:pPr>
            <a:r>
              <a:rPr lang="es-ES" dirty="0" err="1" smtClean="0"/>
              <a:t>See</a:t>
            </a:r>
            <a:r>
              <a:rPr lang="es-ES" dirty="0" smtClean="0"/>
              <a:t> </a:t>
            </a:r>
            <a:r>
              <a:rPr lang="es-ES" dirty="0" err="1" smtClean="0"/>
              <a:t>detailed</a:t>
            </a:r>
            <a:r>
              <a:rPr lang="es-ES" dirty="0" smtClean="0"/>
              <a:t> </a:t>
            </a:r>
            <a:r>
              <a:rPr lang="es-ES" dirty="0" err="1" smtClean="0"/>
              <a:t>complementary</a:t>
            </a:r>
            <a:r>
              <a:rPr lang="es-ES" dirty="0" smtClean="0"/>
              <a:t> </a:t>
            </a:r>
            <a:r>
              <a:rPr lang="es-ES" dirty="0" err="1" smtClean="0"/>
              <a:t>presentation</a:t>
            </a:r>
            <a:r>
              <a:rPr lang="es-ES" dirty="0" smtClean="0"/>
              <a:t> </a:t>
            </a:r>
            <a:r>
              <a:rPr lang="es-ES" dirty="0" err="1" smtClean="0"/>
              <a:t>by</a:t>
            </a:r>
            <a:r>
              <a:rPr lang="es-ES" dirty="0" smtClean="0"/>
              <a:t> NWE </a:t>
            </a:r>
            <a:r>
              <a:rPr lang="es-ES" dirty="0" err="1" smtClean="0"/>
              <a:t>PXs</a:t>
            </a:r>
            <a:r>
              <a:rPr lang="es-ES" dirty="0" smtClean="0"/>
              <a:t> and </a:t>
            </a:r>
            <a:r>
              <a:rPr lang="es-ES" dirty="0" err="1" smtClean="0"/>
              <a:t>TSOs</a:t>
            </a:r>
            <a:endParaRPr lang="es-ES" dirty="0"/>
          </a:p>
        </p:txBody>
      </p:sp>
    </p:spTree>
    <p:extLst>
      <p:ext uri="{BB962C8B-B14F-4D97-AF65-F5344CB8AC3E}">
        <p14:creationId xmlns:p14="http://schemas.microsoft.com/office/powerpoint/2010/main" val="1051654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txBox="1">
            <a:spLocks noChangeArrowheads="1"/>
          </p:cNvSpPr>
          <p:nvPr/>
        </p:nvSpPr>
        <p:spPr bwMode="auto">
          <a:xfrm>
            <a:off x="446088" y="836613"/>
            <a:ext cx="8447087" cy="5327650"/>
          </a:xfrm>
          <a:prstGeom prst="rect">
            <a:avLst/>
          </a:prstGeom>
          <a:noFill/>
          <a:ln w="9525">
            <a:noFill/>
            <a:miter lim="800000"/>
            <a:headEnd/>
            <a:tailEnd/>
          </a:ln>
        </p:spPr>
        <p:txBody>
          <a:bodyPr/>
          <a:lstStyle/>
          <a:p>
            <a:pPr marL="342900" lvl="1" indent="-342900">
              <a:spcBef>
                <a:spcPts val="600"/>
              </a:spcBef>
              <a:spcAft>
                <a:spcPts val="600"/>
              </a:spcAft>
              <a:buFont typeface="Arial" charset="0"/>
              <a:buChar char="•"/>
            </a:pPr>
            <a:endParaRPr lang="en-US" sz="1400" dirty="0">
              <a:latin typeface="Calibri" pitchFamily="34" charset="0"/>
            </a:endParaRPr>
          </a:p>
        </p:txBody>
      </p:sp>
      <p:sp>
        <p:nvSpPr>
          <p:cNvPr id="3" name="2 CuadroTexto"/>
          <p:cNvSpPr txBox="1"/>
          <p:nvPr/>
        </p:nvSpPr>
        <p:spPr>
          <a:xfrm>
            <a:off x="806226" y="1124744"/>
            <a:ext cx="8086949" cy="5447645"/>
          </a:xfrm>
          <a:prstGeom prst="rect">
            <a:avLst/>
          </a:prstGeom>
          <a:noFill/>
        </p:spPr>
        <p:txBody>
          <a:bodyPr wrap="square" rtlCol="0">
            <a:spAutoFit/>
          </a:bodyPr>
          <a:lstStyle/>
          <a:p>
            <a:pPr algn="just"/>
            <a:r>
              <a:rPr lang="en-US" b="1" dirty="0" smtClean="0"/>
              <a:t>Regional implementation of PCR (II)</a:t>
            </a:r>
          </a:p>
          <a:p>
            <a:pPr algn="just"/>
            <a:endParaRPr lang="en-US" i="1" dirty="0" smtClean="0"/>
          </a:p>
          <a:p>
            <a:pPr marL="285750" lvl="0" indent="-285750" algn="just">
              <a:buFont typeface="Arial" pitchFamily="34" charset="0"/>
              <a:buChar char="•"/>
            </a:pPr>
            <a:r>
              <a:rPr lang="en-US" b="1" dirty="0" smtClean="0"/>
              <a:t>MIBEL-France (Pre coupling, post coupling and exceptional situations)</a:t>
            </a:r>
          </a:p>
          <a:p>
            <a:pPr marL="285750" lvl="0" indent="-285750" algn="just">
              <a:buFont typeface="Arial" pitchFamily="34" charset="0"/>
              <a:buChar char="•"/>
            </a:pPr>
            <a:endParaRPr lang="en-US" b="1" dirty="0" smtClean="0"/>
          </a:p>
          <a:p>
            <a:pPr marL="742950" lvl="1" indent="-285750" algn="just">
              <a:spcAft>
                <a:spcPts val="1200"/>
              </a:spcAft>
              <a:buFont typeface="Arial" pitchFamily="34" charset="0"/>
              <a:buChar char="•"/>
            </a:pPr>
            <a:r>
              <a:rPr lang="en-US" dirty="0" smtClean="0"/>
              <a:t>Under the SWE Regional Implementation Group coordination</a:t>
            </a:r>
          </a:p>
          <a:p>
            <a:pPr marL="742950" lvl="1" indent="-285750" algn="just">
              <a:spcAft>
                <a:spcPts val="1200"/>
              </a:spcAft>
              <a:buFont typeface="Arial" pitchFamily="34" charset="0"/>
              <a:buChar char="•"/>
            </a:pPr>
            <a:r>
              <a:rPr lang="en-US" dirty="0" smtClean="0"/>
              <a:t>Limited to pre coupling, post coupling and exceptional situations processes</a:t>
            </a:r>
          </a:p>
          <a:p>
            <a:pPr marL="742950" lvl="1" indent="-285750" algn="just">
              <a:spcAft>
                <a:spcPts val="1200"/>
              </a:spcAft>
              <a:buFont typeface="Arial" pitchFamily="34" charset="0"/>
              <a:buChar char="•"/>
            </a:pPr>
            <a:r>
              <a:rPr lang="en-US" dirty="0" smtClean="0"/>
              <a:t>Cooperation agreement finished and under signature process</a:t>
            </a:r>
          </a:p>
          <a:p>
            <a:pPr marL="742950" lvl="1" indent="-285750" algn="just">
              <a:spcAft>
                <a:spcPts val="1200"/>
              </a:spcAft>
              <a:buFont typeface="Arial" pitchFamily="34" charset="0"/>
              <a:buChar char="•"/>
            </a:pPr>
            <a:r>
              <a:rPr lang="en-US" dirty="0" smtClean="0"/>
              <a:t>Working groups formed to follow the development of the different components necessary</a:t>
            </a:r>
          </a:p>
          <a:p>
            <a:pPr marL="742950" lvl="1" indent="-285750" algn="just">
              <a:spcAft>
                <a:spcPts val="1200"/>
              </a:spcAft>
              <a:buFont typeface="Arial" pitchFamily="34" charset="0"/>
              <a:buChar char="•"/>
            </a:pPr>
            <a:r>
              <a:rPr lang="en-US" dirty="0" smtClean="0"/>
              <a:t>Existing procedures respected as much as possible</a:t>
            </a:r>
          </a:p>
          <a:p>
            <a:pPr marL="742950" lvl="1" indent="-285750" algn="just">
              <a:spcAft>
                <a:spcPts val="1200"/>
              </a:spcAft>
              <a:buFont typeface="Arial" pitchFamily="34" charset="0"/>
              <a:buChar char="•"/>
            </a:pPr>
            <a:r>
              <a:rPr lang="en-US" dirty="0" smtClean="0"/>
              <a:t>Coordination with other Regions very important for the PX and the TSO involved also in NWE</a:t>
            </a:r>
          </a:p>
          <a:p>
            <a:pPr marL="742950" lvl="1" indent="-285750" algn="just">
              <a:spcAft>
                <a:spcPts val="1200"/>
              </a:spcAft>
              <a:buFont typeface="Arial" pitchFamily="34" charset="0"/>
              <a:buChar char="•"/>
            </a:pPr>
            <a:r>
              <a:rPr lang="en-US" dirty="0" smtClean="0"/>
              <a:t>The PXs are developing the interface between the trading system and PMB (compress bid preparation, portfolio allocation, validations, etc…)</a:t>
            </a:r>
            <a:endParaRPr lang="en-US" dirty="0"/>
          </a:p>
        </p:txBody>
      </p:sp>
    </p:spTree>
    <p:extLst>
      <p:ext uri="{BB962C8B-B14F-4D97-AF65-F5344CB8AC3E}">
        <p14:creationId xmlns:p14="http://schemas.microsoft.com/office/powerpoint/2010/main" val="34392917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txBox="1">
            <a:spLocks noChangeArrowheads="1"/>
          </p:cNvSpPr>
          <p:nvPr/>
        </p:nvSpPr>
        <p:spPr bwMode="auto">
          <a:xfrm>
            <a:off x="446088" y="836613"/>
            <a:ext cx="8447087" cy="5327650"/>
          </a:xfrm>
          <a:prstGeom prst="rect">
            <a:avLst/>
          </a:prstGeom>
          <a:noFill/>
          <a:ln w="9525">
            <a:noFill/>
            <a:miter lim="800000"/>
            <a:headEnd/>
            <a:tailEnd/>
          </a:ln>
        </p:spPr>
        <p:txBody>
          <a:bodyPr/>
          <a:lstStyle/>
          <a:p>
            <a:pPr marL="342900" lvl="1" indent="-342900">
              <a:spcBef>
                <a:spcPts val="600"/>
              </a:spcBef>
              <a:spcAft>
                <a:spcPts val="600"/>
              </a:spcAft>
              <a:buFont typeface="Arial" charset="0"/>
              <a:buChar char="•"/>
            </a:pPr>
            <a:endParaRPr lang="en-US" sz="1400" dirty="0">
              <a:latin typeface="Calibri" pitchFamily="34" charset="0"/>
            </a:endParaRPr>
          </a:p>
        </p:txBody>
      </p:sp>
      <p:sp>
        <p:nvSpPr>
          <p:cNvPr id="5" name="4 CuadroTexto"/>
          <p:cNvSpPr txBox="1"/>
          <p:nvPr/>
        </p:nvSpPr>
        <p:spPr>
          <a:xfrm>
            <a:off x="806226" y="1124744"/>
            <a:ext cx="7942237" cy="5355312"/>
          </a:xfrm>
          <a:prstGeom prst="rect">
            <a:avLst/>
          </a:prstGeom>
          <a:noFill/>
        </p:spPr>
        <p:txBody>
          <a:bodyPr wrap="square" rtlCol="0">
            <a:spAutoFit/>
          </a:bodyPr>
          <a:lstStyle/>
          <a:p>
            <a:r>
              <a:rPr lang="en-US" b="1" dirty="0" smtClean="0"/>
              <a:t>Regional implementation of PCR (III)</a:t>
            </a:r>
          </a:p>
          <a:p>
            <a:endParaRPr lang="en-US" i="1" dirty="0" smtClean="0"/>
          </a:p>
          <a:p>
            <a:pPr marL="285750" lvl="0" indent="-285750">
              <a:buFont typeface="Arial" pitchFamily="34" charset="0"/>
              <a:buChar char="•"/>
            </a:pPr>
            <a:r>
              <a:rPr lang="en-US" b="1" dirty="0" smtClean="0"/>
              <a:t>CSE</a:t>
            </a:r>
          </a:p>
          <a:p>
            <a:pPr marL="285750" lvl="0" indent="-285750">
              <a:buFont typeface="Arial" pitchFamily="34" charset="0"/>
              <a:buChar char="•"/>
            </a:pPr>
            <a:endParaRPr lang="en-US" b="1" dirty="0" smtClean="0"/>
          </a:p>
          <a:p>
            <a:pPr marL="742950" lvl="1" indent="-285750">
              <a:buFont typeface="Arial" pitchFamily="34" charset="0"/>
              <a:buChar char="•"/>
            </a:pPr>
            <a:r>
              <a:rPr lang="en-US" dirty="0" smtClean="0"/>
              <a:t>CSE PXs evaluating their participation on PCR</a:t>
            </a:r>
          </a:p>
          <a:p>
            <a:pPr marL="742950" lvl="1" indent="-285750">
              <a:buFont typeface="Arial" pitchFamily="34" charset="0"/>
              <a:buChar char="•"/>
            </a:pPr>
            <a:endParaRPr lang="en-US" dirty="0" smtClean="0"/>
          </a:p>
          <a:p>
            <a:pPr marL="742950" lvl="1" indent="-285750">
              <a:buFont typeface="Arial" pitchFamily="34" charset="0"/>
              <a:buChar char="•"/>
            </a:pPr>
            <a:r>
              <a:rPr lang="en-US" dirty="0" smtClean="0"/>
              <a:t>PCR fully consistent with the coupling already in place between Italy and Slovenia. Italy will take part in name of both to the testing phase starting in October, as for the system operation.</a:t>
            </a:r>
          </a:p>
          <a:p>
            <a:pPr marL="742950" lvl="1" indent="-285750">
              <a:buFont typeface="Arial" pitchFamily="34" charset="0"/>
              <a:buChar char="•"/>
            </a:pPr>
            <a:endParaRPr lang="en-US" dirty="0" smtClean="0"/>
          </a:p>
          <a:p>
            <a:pPr marL="742950" lvl="1" indent="-285750">
              <a:buFont typeface="Arial" pitchFamily="34" charset="0"/>
              <a:buChar char="•"/>
            </a:pPr>
            <a:r>
              <a:rPr lang="en-US" dirty="0" smtClean="0"/>
              <a:t>First discussions concerning the structuring of a pre-post coupling process involving TSOs and PXs also on the French border</a:t>
            </a:r>
          </a:p>
          <a:p>
            <a:pPr marL="742950" lvl="1" indent="-285750">
              <a:buFont typeface="Arial" pitchFamily="34" charset="0"/>
              <a:buChar char="•"/>
            </a:pPr>
            <a:endParaRPr lang="en-US" dirty="0" smtClean="0"/>
          </a:p>
          <a:p>
            <a:pPr marL="742950" lvl="1" indent="-285750">
              <a:buFont typeface="Arial" pitchFamily="34" charset="0"/>
              <a:buChar char="•"/>
            </a:pPr>
            <a:r>
              <a:rPr lang="en-US" dirty="0" smtClean="0"/>
              <a:t>Start up of a working group for implementation of the market coupling for day ahead and intraday markets between the relevant PX and TSOs on the </a:t>
            </a:r>
            <a:r>
              <a:rPr lang="en-US" dirty="0"/>
              <a:t>I</a:t>
            </a:r>
            <a:r>
              <a:rPr lang="en-US" dirty="0" smtClean="0"/>
              <a:t>talian borders</a:t>
            </a:r>
          </a:p>
          <a:p>
            <a:pPr marL="742950" lvl="1" indent="-285750">
              <a:buFont typeface="Arial" pitchFamily="34" charset="0"/>
              <a:buChar char="•"/>
            </a:pPr>
            <a:endParaRPr lang="en-US" dirty="0" smtClean="0"/>
          </a:p>
          <a:p>
            <a:pPr marL="742950" lvl="1" indent="-285750">
              <a:buFont typeface="Arial" pitchFamily="34" charset="0"/>
              <a:buChar char="•"/>
            </a:pPr>
            <a:endParaRPr lang="en-US" dirty="0" smtClean="0"/>
          </a:p>
          <a:p>
            <a:pPr marL="742950" lvl="1" indent="-285750">
              <a:buFont typeface="Arial" pitchFamily="34" charset="0"/>
              <a:buChar char="•"/>
            </a:pPr>
            <a:endParaRPr lang="en-US" dirty="0" smtClean="0"/>
          </a:p>
        </p:txBody>
      </p:sp>
    </p:spTree>
    <p:extLst>
      <p:ext uri="{BB962C8B-B14F-4D97-AF65-F5344CB8AC3E}">
        <p14:creationId xmlns:p14="http://schemas.microsoft.com/office/powerpoint/2010/main" val="3406204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806226" y="890745"/>
            <a:ext cx="7942237" cy="5970865"/>
          </a:xfrm>
          <a:prstGeom prst="rect">
            <a:avLst/>
          </a:prstGeom>
          <a:noFill/>
        </p:spPr>
        <p:txBody>
          <a:bodyPr wrap="square" rtlCol="0">
            <a:spAutoFit/>
          </a:bodyPr>
          <a:lstStyle/>
          <a:p>
            <a:r>
              <a:rPr lang="en-US" b="1" dirty="0"/>
              <a:t>Regional implementation of PCR </a:t>
            </a:r>
            <a:r>
              <a:rPr lang="en-US" b="1" dirty="0" smtClean="0"/>
              <a:t>(IV)</a:t>
            </a:r>
          </a:p>
          <a:p>
            <a:endParaRPr lang="en-US" i="1" dirty="0"/>
          </a:p>
          <a:p>
            <a:pPr marL="285750" lvl="0" indent="-285750">
              <a:buFont typeface="Arial" pitchFamily="34" charset="0"/>
              <a:buChar char="•"/>
            </a:pPr>
            <a:r>
              <a:rPr lang="en-US" b="1" dirty="0" smtClean="0"/>
              <a:t>CEE-NWE</a:t>
            </a:r>
          </a:p>
          <a:p>
            <a:pPr marL="742950" lvl="1" indent="-285750"/>
            <a:endParaRPr lang="en-US" dirty="0" smtClean="0"/>
          </a:p>
          <a:p>
            <a:pPr marL="742950" lvl="1" indent="-285750">
              <a:spcBef>
                <a:spcPts val="600"/>
              </a:spcBef>
              <a:buFont typeface="Arial" pitchFamily="34" charset="0"/>
              <a:buChar char="•"/>
            </a:pPr>
            <a:r>
              <a:rPr lang="en-US" dirty="0" smtClean="0"/>
              <a:t>Austria</a:t>
            </a:r>
            <a:r>
              <a:rPr lang="en-US" dirty="0"/>
              <a:t>, Czech, Germany, Hungary, Poland, Slovakia and Slovenia involved in the project of MC FBA CEE-NWE </a:t>
            </a:r>
          </a:p>
          <a:p>
            <a:pPr marL="742950" lvl="1" indent="-285750">
              <a:spcBef>
                <a:spcPts val="600"/>
              </a:spcBef>
              <a:buFont typeface="Arial" pitchFamily="34" charset="0"/>
              <a:buChar char="•"/>
            </a:pPr>
            <a:r>
              <a:rPr lang="en-US" dirty="0" err="1" smtClean="0"/>
              <a:t>MoU</a:t>
            </a:r>
            <a:r>
              <a:rPr lang="en-US" dirty="0" smtClean="0"/>
              <a:t> </a:t>
            </a:r>
            <a:r>
              <a:rPr lang="en-US" dirty="0"/>
              <a:t>including Implementation roadmap is being prepared</a:t>
            </a:r>
          </a:p>
          <a:p>
            <a:pPr marL="742950" lvl="1" indent="-285750">
              <a:spcBef>
                <a:spcPts val="600"/>
              </a:spcBef>
              <a:buFont typeface="Arial" pitchFamily="34" charset="0"/>
              <a:buChar char="•"/>
            </a:pPr>
            <a:r>
              <a:rPr lang="en-US" dirty="0" smtClean="0"/>
              <a:t>Support </a:t>
            </a:r>
            <a:r>
              <a:rPr lang="en-US" dirty="0"/>
              <a:t>of NRAs and TSOs: </a:t>
            </a:r>
            <a:r>
              <a:rPr lang="cs-CZ" dirty="0" smtClean="0"/>
              <a:t>MC t</a:t>
            </a:r>
            <a:r>
              <a:rPr lang="en-US" dirty="0" smtClean="0"/>
              <a:t>o </a:t>
            </a:r>
            <a:r>
              <a:rPr lang="en-US" dirty="0"/>
              <a:t>be based on PCR. </a:t>
            </a:r>
          </a:p>
          <a:p>
            <a:pPr marL="742950" lvl="1" indent="-285750">
              <a:spcBef>
                <a:spcPts val="600"/>
              </a:spcBef>
              <a:buFont typeface="Arial" pitchFamily="34" charset="0"/>
              <a:buChar char="•"/>
            </a:pPr>
            <a:r>
              <a:rPr lang="en-US" dirty="0" smtClean="0"/>
              <a:t>CEE </a:t>
            </a:r>
            <a:r>
              <a:rPr lang="en-US" dirty="0"/>
              <a:t>PXs </a:t>
            </a:r>
            <a:r>
              <a:rPr lang="cs-CZ" dirty="0" smtClean="0"/>
              <a:t>to</a:t>
            </a:r>
            <a:r>
              <a:rPr lang="en-US" dirty="0" smtClean="0"/>
              <a:t> </a:t>
            </a:r>
            <a:r>
              <a:rPr lang="en-US" dirty="0"/>
              <a:t>choose between becoming full PCR members or being serviced by one of the full PCR members</a:t>
            </a:r>
            <a:r>
              <a:rPr lang="en-US" dirty="0" smtClean="0"/>
              <a:t>.</a:t>
            </a:r>
            <a:r>
              <a:rPr lang="cs-CZ" dirty="0" smtClean="0"/>
              <a:t> </a:t>
            </a:r>
            <a:endParaRPr lang="en-US" dirty="0"/>
          </a:p>
          <a:p>
            <a:pPr marL="742950" lvl="1" indent="-285750">
              <a:spcBef>
                <a:spcPts val="600"/>
              </a:spcBef>
              <a:buFont typeface="Arial" pitchFamily="34" charset="0"/>
              <a:buChar char="•"/>
            </a:pPr>
            <a:r>
              <a:rPr lang="en-US" dirty="0" smtClean="0"/>
              <a:t>Coordination </a:t>
            </a:r>
            <a:r>
              <a:rPr lang="en-US" dirty="0"/>
              <a:t>with NWE </a:t>
            </a:r>
            <a:r>
              <a:rPr lang="cs-CZ" dirty="0" smtClean="0"/>
              <a:t>and </a:t>
            </a:r>
            <a:r>
              <a:rPr lang="en-US" dirty="0" smtClean="0"/>
              <a:t>PCR members is inevitable for the PXs and the TSOs involved in CEE</a:t>
            </a:r>
            <a:r>
              <a:rPr lang="cs-CZ" dirty="0" smtClean="0"/>
              <a:t> </a:t>
            </a:r>
            <a:r>
              <a:rPr lang="cs-CZ" dirty="0" err="1" smtClean="0"/>
              <a:t>for</a:t>
            </a:r>
            <a:r>
              <a:rPr lang="cs-CZ" dirty="0" smtClean="0"/>
              <a:t> </a:t>
            </a:r>
            <a:r>
              <a:rPr lang="cs-CZ" dirty="0" err="1" smtClean="0"/>
              <a:t>further</a:t>
            </a:r>
            <a:r>
              <a:rPr lang="cs-CZ" dirty="0" smtClean="0"/>
              <a:t> </a:t>
            </a:r>
            <a:r>
              <a:rPr lang="cs-CZ" dirty="0" err="1" smtClean="0"/>
              <a:t>implementation</a:t>
            </a:r>
            <a:endParaRPr lang="en-US" dirty="0" smtClean="0"/>
          </a:p>
          <a:p>
            <a:pPr marL="742950" lvl="1" indent="-285750">
              <a:spcBef>
                <a:spcPts val="600"/>
              </a:spcBef>
              <a:buFont typeface="Arial" pitchFamily="34" charset="0"/>
              <a:buChar char="•"/>
            </a:pPr>
            <a:r>
              <a:rPr lang="en-US" dirty="0" smtClean="0"/>
              <a:t>Additional </a:t>
            </a:r>
            <a:r>
              <a:rPr lang="en-US" dirty="0"/>
              <a:t>requirements of CEE TSOs </a:t>
            </a:r>
            <a:r>
              <a:rPr lang="cs-CZ" dirty="0" smtClean="0"/>
              <a:t>to PCR </a:t>
            </a:r>
            <a:r>
              <a:rPr lang="cs-CZ" dirty="0" err="1" smtClean="0"/>
              <a:t>algorithm</a:t>
            </a:r>
            <a:r>
              <a:rPr lang="cs-CZ" dirty="0" smtClean="0"/>
              <a:t> </a:t>
            </a:r>
            <a:r>
              <a:rPr lang="en-US" dirty="0" smtClean="0"/>
              <a:t>need </a:t>
            </a:r>
            <a:r>
              <a:rPr lang="en-US" dirty="0"/>
              <a:t>to be clarified and discussed, which can prolong implementation</a:t>
            </a:r>
          </a:p>
          <a:p>
            <a:pPr marL="742950" lvl="1" indent="-285750">
              <a:spcBef>
                <a:spcPts val="600"/>
              </a:spcBef>
              <a:buFont typeface="Arial" pitchFamily="34" charset="0"/>
              <a:buChar char="•"/>
            </a:pPr>
            <a:r>
              <a:rPr lang="en-US" dirty="0" smtClean="0"/>
              <a:t>First </a:t>
            </a:r>
            <a:r>
              <a:rPr lang="en-US" dirty="0"/>
              <a:t>discussions concerning the structuring of a pre-post coupling process involving TSOs and PXs</a:t>
            </a:r>
          </a:p>
          <a:p>
            <a:pPr marL="742950" lvl="1" indent="-285750">
              <a:spcBef>
                <a:spcPts val="600"/>
              </a:spcBef>
              <a:buFont typeface="Arial" pitchFamily="34" charset="0"/>
              <a:buChar char="•"/>
            </a:pPr>
            <a:r>
              <a:rPr lang="en-US" dirty="0" smtClean="0"/>
              <a:t>Next </a:t>
            </a:r>
            <a:r>
              <a:rPr lang="en-US" dirty="0"/>
              <a:t>steps – signature of </a:t>
            </a:r>
            <a:r>
              <a:rPr lang="en-US" dirty="0" err="1"/>
              <a:t>MoU</a:t>
            </a:r>
            <a:r>
              <a:rPr lang="en-US" dirty="0"/>
              <a:t> and start work on the design and Framework Project Agreement.</a:t>
            </a:r>
          </a:p>
          <a:p>
            <a:pPr marL="742950" lvl="1" indent="-285750">
              <a:buFont typeface="Arial" pitchFamily="34" charset="0"/>
              <a:buChar char="•"/>
            </a:pPr>
            <a:endParaRPr lang="es-ES" dirty="0" smtClean="0"/>
          </a:p>
        </p:txBody>
      </p:sp>
    </p:spTree>
    <p:extLst>
      <p:ext uri="{BB962C8B-B14F-4D97-AF65-F5344CB8AC3E}">
        <p14:creationId xmlns:p14="http://schemas.microsoft.com/office/powerpoint/2010/main" val="37786722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ACER-2015-01343</_dlc_DocId>
    <_dlc_DocIdUrl xmlns="985daa2e-53d8-4475-82b8-9c7d25324e34">
      <Url>http://extranet.acer.europa.eu/en/Electricity/Regional_initiatives/Meetings/6th%20IG%20meeting%20for%20NWE%20day-ahead%20price%20coupling/_layouts/DocIdRedir.aspx?ID=ACER-2015-01343</Url>
      <Description>ACER-2015-01343</Description>
    </_dlc_DocIdUrl>
    <ACER_Abstract xmlns="985daa2e-53d8-4475-82b8-9c7d25324e3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4AC53F4A3D4B646B7A873EC64DC8C5C" ma:contentTypeVersion="21" ma:contentTypeDescription="Create a new document." ma:contentTypeScope="" ma:versionID="528388ec981f7dcb0fb223f9c3b80a7a">
  <xsd:schema xmlns:xsd="http://www.w3.org/2001/XMLSchema" xmlns:xs="http://www.w3.org/2001/XMLSchema" xmlns:p="http://schemas.microsoft.com/office/2006/metadata/properties" xmlns:ns2="985daa2e-53d8-4475-82b8-9c7d25324e34" targetNamespace="http://schemas.microsoft.com/office/2006/metadata/properties" ma:root="true" ma:fieldsID="35efc3e5b9c61b0dc7b50a186a6c1079"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Props1.xml><?xml version="1.0" encoding="utf-8"?>
<ds:datastoreItem xmlns:ds="http://schemas.openxmlformats.org/officeDocument/2006/customXml" ds:itemID="{2682A8B6-A0F3-40F2-8C68-B30BE985C475}"/>
</file>

<file path=customXml/itemProps2.xml><?xml version="1.0" encoding="utf-8"?>
<ds:datastoreItem xmlns:ds="http://schemas.openxmlformats.org/officeDocument/2006/customXml" ds:itemID="{9CC1E3AC-78CD-418A-BD1E-EF4D367AC6EE}"/>
</file>

<file path=customXml/itemProps3.xml><?xml version="1.0" encoding="utf-8"?>
<ds:datastoreItem xmlns:ds="http://schemas.openxmlformats.org/officeDocument/2006/customXml" ds:itemID="{DE9BDDC5-F580-498A-AE2B-786BDA0DEEE7}"/>
</file>

<file path=customXml/itemProps4.xml><?xml version="1.0" encoding="utf-8"?>
<ds:datastoreItem xmlns:ds="http://schemas.openxmlformats.org/officeDocument/2006/customXml" ds:itemID="{CDC4CEE0-671B-4981-B587-8D68F8B0878D}"/>
</file>

<file path=docProps/app.xml><?xml version="1.0" encoding="utf-8"?>
<Properties xmlns="http://schemas.openxmlformats.org/officeDocument/2006/extended-properties" xmlns:vt="http://schemas.openxmlformats.org/officeDocument/2006/docPropsVTypes">
  <Template/>
  <TotalTime>0</TotalTime>
  <Words>824</Words>
  <Application>Microsoft Office PowerPoint</Application>
  <PresentationFormat>Presentación en pantalla (4:3)</PresentationFormat>
  <Paragraphs>97</Paragraphs>
  <Slides>9</Slides>
  <Notes>9</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9</vt:i4>
      </vt:variant>
    </vt:vector>
  </HeadingPairs>
  <TitlesOfParts>
    <vt:vector size="11" baseType="lpstr">
      <vt:lpstr>Office Theme</vt:lpstr>
      <vt:lpstr>Image</vt:lpstr>
      <vt:lpstr>PCR Status report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2012-06-12T14:57:18Z</dcterms:created>
  <dcterms:modified xsi:type="dcterms:W3CDTF">2012-09-04T15:20:15Z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0x01010034AC53F4A3D4B646B7A873EC64DC8C5C</vt:lpwstr>
  </property>
  <property fmtid="{D5CDD505-2E9C-101B-9397-08002B2CF9AE}" pid="3" name="_dlc_DocIdItemGuid">
    <vt:lpwstr>35c1b335-cc9e-426d-9ee5-2b71b03ddfb9</vt:lpwstr>
  </property>
</Properties>
</file>